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7" r:id="rId1"/>
    <p:sldMasterId id="2147483727" r:id="rId2"/>
  </p:sldMasterIdLst>
  <p:notesMasterIdLst>
    <p:notesMasterId r:id="rId18"/>
  </p:notesMasterIdLst>
  <p:sldIdLst>
    <p:sldId id="402" r:id="rId3"/>
    <p:sldId id="425" r:id="rId4"/>
    <p:sldId id="381" r:id="rId5"/>
    <p:sldId id="428" r:id="rId6"/>
    <p:sldId id="426" r:id="rId7"/>
    <p:sldId id="427" r:id="rId8"/>
    <p:sldId id="414" r:id="rId9"/>
    <p:sldId id="424" r:id="rId10"/>
    <p:sldId id="383" r:id="rId11"/>
    <p:sldId id="390" r:id="rId12"/>
    <p:sldId id="419" r:id="rId13"/>
    <p:sldId id="417" r:id="rId14"/>
    <p:sldId id="422" r:id="rId15"/>
    <p:sldId id="421" r:id="rId16"/>
    <p:sldId id="396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4BC1"/>
    <a:srgbClr val="EC1E0E"/>
    <a:srgbClr val="DB4F33"/>
    <a:srgbClr val="9A2F1A"/>
    <a:srgbClr val="AE361E"/>
    <a:srgbClr val="722414"/>
    <a:srgbClr val="F46D1A"/>
    <a:srgbClr val="843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2" autoAdjust="0"/>
    <p:restoredTop sz="94660"/>
  </p:normalViewPr>
  <p:slideViewPr>
    <p:cSldViewPr>
      <p:cViewPr varScale="1">
        <p:scale>
          <a:sx n="105" d="100"/>
          <a:sy n="105" d="100"/>
        </p:scale>
        <p:origin x="174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C651F9-401B-4FD8-BE71-FDE76D92218A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469A348-5F05-4343-BF6B-A72F9662E3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5929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5D46A7E-6D9B-4E2A-BEE8-21A4D1F48B87}" type="slidenum">
              <a:rPr lang="ru-RU" altLang="ru-RU" smtClean="0">
                <a:solidFill>
                  <a:srgbClr val="000000"/>
                </a:solidFill>
                <a:ea typeface="SimSun" pitchFamily="2" charset="-122"/>
              </a:rPr>
              <a:pPr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11</a:t>
            </a:fld>
            <a:endParaRPr lang="ru-RU" altLang="ru-RU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9266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DB16A-FC31-4BBA-888B-3FB3CD08D7CA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3781A-1C33-4110-BB81-63CEEC319A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380AD-B6E5-4446-B19A-5E78B47FB6A4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A1CA9-A15B-4C23-AAA9-FED2E53CE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650B6-DFDC-4E80-BA47-194C5BB837A0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D02C9-9F81-46EB-BE18-2CD168C695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194B5-C292-4B80-8D3B-9967E07C3293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FA782-F763-46D7-A4B2-F843B5B73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4FAD-A62D-4D90-8961-457D143337BF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93D3D-7C13-4EE0-9A51-41BBC6C7D5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AD8B2-5325-498C-B18F-162C617D5FC8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F413-EA70-4395-BA42-6C0587F8A3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A4326-2506-4A55-97BC-B0FCD21076EF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824-C907-4F10-A656-7A90C49FB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64EB1-D6BC-447E-8F62-202340F5B075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649F3-70BF-4336-8B76-867D301EF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80001B06-A4CB-46D0-965B-A1445A5410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5EAFF-8427-428F-AA81-038D0BB80DBC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208BC-B55C-442A-9275-7DE48F17AD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0E74F-9DE0-42EE-9F13-9DB64BEF4948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6745C-9B74-4057-9F31-A864A1F419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A2F86-3714-431F-84D6-52A0B889E3E2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1E52D-9495-4986-B32A-2C9D1224D7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F5830-4DC8-436A-8477-679D5D8C6212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32BCB-879C-4F5E-80D9-3B7380670C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9490D-BA9F-4A5C-BEB1-AF569D79D650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93D00-2090-4440-A3A6-FD979FC851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90F9D-72DD-4205-8019-F4BD2A842F39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05E2E-2A53-4087-9350-D2A306C2C3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634E2-DE58-4EA1-ABD6-7A5A75482B94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5CD9C-462B-4EFA-8200-1F2ADF33AD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7BD0D-3713-481B-B0CE-4705AC49AA9C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9D433-BB61-4B25-B85F-73A19FC13D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AEDAA-F650-45FA-842E-DBDFC01E6FB5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829AC-E308-4709-A77F-79A564F96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CACAA-33A8-4BAF-AA7E-5A47FFA09663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F8624-3D91-49BA-9887-82D08451F3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1F6B1-5564-4A9A-9DE7-3B96854DF115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FFE29-459F-4B50-884C-8B4BAE6405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57A83-59EB-49A6-8123-E613F7869CFC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6082B-87C7-48B8-B324-2837795227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FB945-4098-4FC8-B268-E84523FC08CA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387D3-9B6B-428A-AE49-F28CFB7908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E7A9D-EDDE-4828-847F-49854F0D619F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57669-C953-4EC6-A07E-610A3CB0F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39721-BD74-40D2-982C-9B6FB2ECDE24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BB560-5719-4CB4-ADE0-26F3D0C21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A6060-DF21-4602-88D3-3CDF06F59866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C2C85-A6DB-4669-8170-2F1908FC7E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F4D6B-3C02-47CB-A6BB-320D02ECEEAA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B4022-2E07-4543-8786-11A63002D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BDEF2-0E08-42E8-9DF3-60D496516707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E098-5E39-4D95-B474-C7167A4C8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FBFBF-1922-4865-A192-22F7F826D4B3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FC65A-72ED-48A8-909C-9619B9DBBA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E9992-4C36-4CA9-BDD6-53C7E0B8105E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05E0C-25F9-43FA-9A3F-4C75DB946B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EFBC1-1BCB-4972-B037-A273F9DEED7C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EAADA-6F91-4FC5-839F-BADE948FA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3D27B-1AF1-4230-93FC-C5F5B88CA749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79878-9311-448B-ABA7-795DFBDBC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F8528-CA30-47E4-BD3C-04E988E16717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02271-B5F3-4691-8DB8-B785AAEFF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CA14E-3C52-47F7-82D1-43B4159DDEA2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AF7D0-5B8A-43E8-8618-5982F80BF8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4F0A6305-5954-4B26-B911-BE431E99E6E1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E8499D7B-AC0C-4080-9DFE-479A4D39D2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3686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86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687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335B8B6F-5314-4253-8101-9C0F9F7613D3}" type="datetimeFigureOut">
              <a:rPr lang="ru-RU"/>
              <a:pPr>
                <a:defRPr/>
              </a:pPr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94C7E818-0B0B-48FC-AA87-4D5AE5F6C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ibinskaya-shkola.gosuslugi.ru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mbouribinskaya.eljur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17"/>
          <p:cNvSpPr>
            <a:spLocks noChangeArrowheads="1"/>
          </p:cNvSpPr>
          <p:nvPr/>
        </p:nvSpPr>
        <p:spPr bwMode="auto">
          <a:xfrm>
            <a:off x="1043608" y="2049815"/>
            <a:ext cx="770351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</a:p>
          <a:p>
            <a:pPr algn="ctr"/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приёма в 1 класс</a:t>
            </a:r>
          </a:p>
          <a:p>
            <a:pPr algn="ctr"/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2025-2026 учебный год</a:t>
            </a:r>
          </a:p>
        </p:txBody>
      </p:sp>
      <p:sp>
        <p:nvSpPr>
          <p:cNvPr id="55300" name="Rectangle 18"/>
          <p:cNvSpPr>
            <a:spLocks noChangeArrowheads="1"/>
          </p:cNvSpPr>
          <p:nvPr/>
        </p:nvSpPr>
        <p:spPr bwMode="auto">
          <a:xfrm>
            <a:off x="696813" y="476672"/>
            <a:ext cx="77503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«Рыбинская школа </a:t>
            </a:r>
            <a:r>
              <a:rPr lang="ru-RU" sz="1600" b="1" dirty="0" err="1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Волновахского</a:t>
            </a:r>
            <a:r>
              <a:rPr lang="ru-RU" sz="1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м.о</a:t>
            </a:r>
            <a:r>
              <a:rPr lang="ru-RU" sz="1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</p:txBody>
      </p:sp>
      <p:sp>
        <p:nvSpPr>
          <p:cNvPr id="55303" name="Rectangle 8"/>
          <p:cNvSpPr>
            <a:spLocks noChangeArrowheads="1"/>
          </p:cNvSpPr>
          <p:nvPr/>
        </p:nvSpPr>
        <p:spPr bwMode="auto">
          <a:xfrm>
            <a:off x="1619250" y="3789363"/>
            <a:ext cx="69851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для родителей (законных представителей) </a:t>
            </a:r>
          </a:p>
          <a:p>
            <a:pPr algn="ctr"/>
            <a:r>
              <a:rPr lang="ru-RU" sz="2000" b="1" dirty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будущих первоклассников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7500" y="115888"/>
            <a:ext cx="8712200" cy="44021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УМК «Школа России»: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endParaRPr lang="ru-RU" alt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800" dirty="0">
                <a:solidFill>
                  <a:prstClr val="black"/>
                </a:solidFill>
                <a:latin typeface="Arial" pitchFamily="34" charset="0"/>
                <a:cs typeface="+mn-cs"/>
              </a:rPr>
              <a:t> </a:t>
            </a: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известный и востребованный в России комплект для начальной школы и постоянно обновляющийся современный комплект.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altLang="ru-RU" sz="2400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легко разбираются как в содержании, так и в требованиях программы; </a:t>
            </a:r>
            <a:endParaRPr lang="ru-RU" altLang="ru-RU" sz="24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«Школа России» всегда ориентирована на главный принцип обучения – доступность содержания учебного материала. </a:t>
            </a:r>
          </a:p>
        </p:txBody>
      </p:sp>
      <p:pic>
        <p:nvPicPr>
          <p:cNvPr id="74754" name="Picture 5" descr="Attachm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4713288"/>
            <a:ext cx="1308100" cy="1544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5" name="Picture 5" descr="Attachme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38" y="5286375"/>
            <a:ext cx="993775" cy="1346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6" name="Picture 5" descr="Attach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0" y="4641850"/>
            <a:ext cx="1135063" cy="1550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7" name="Picture 5" descr="Attachmen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0" y="5357813"/>
            <a:ext cx="920750" cy="119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8" name="Picture 17" descr="C:\Documents and Settings\KNovitskaya\Рабочий стол\НОВАЯ ШР\Моро\1 класс\Moro_1_1+C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57625" y="4714875"/>
            <a:ext cx="1244600" cy="1579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9" name="Picture 19" descr="&amp;Ucy;&amp;chcy;&amp;iecy;&amp;bcy;&amp;ncy;&amp;icy;&amp;kcy;&amp;icy; &amp;dcy;&amp;lcy;&amp;yacy; 1 &amp;kcy;&amp;lcy;&amp;acy;&amp;scy;&amp;scy;&amp;acy; - &amp;SHcy;&amp;kcy;&amp;ocy;&amp;lcy;&amp;acy; &amp;Rcy;&amp;ocy;&amp;scy;&amp;scy;&amp;icy;&amp;icy; - &amp;Kcy;&amp;acy;&amp;rcy;&amp;tcy;&amp;icy;&amp;ncy;&amp;kcy;&amp;icy; &amp;pcy;&amp;ocy; &amp;pcy;&amp;iecy;&amp;dcy;&amp;acy;&amp;gcy;&amp;ocy;&amp;gcy;&amp;icy;&amp;kcy;…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5286375"/>
            <a:ext cx="900113" cy="1285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0" name="Picture 5" descr="Attachment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43563" y="4716463"/>
            <a:ext cx="1143000" cy="1598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1" name="Picture 5" descr="Attachment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15063" y="5286375"/>
            <a:ext cx="914400" cy="12430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2" name="Picture 13" descr="http://www.prosv.ru/Attachment.aspx?Id=1076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215188" y="4643438"/>
            <a:ext cx="1243012" cy="157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3" name="Picture 15" descr="&amp;Rcy;&amp;ucy;&amp;scy;&amp;scy;&amp;kcy;&amp;icy;&amp;jcy; &amp;yacy;&amp;zcy;&amp;ycy;&amp;kcy;, 1 &amp;kcy;&amp;lcy;&amp;acy;&amp;scy;&amp;scy;, &amp;Rcy;&amp;acy;&amp;bcy;&amp;ocy;&amp;chcy;&amp;acy;&amp;yacy; &amp;tcy;&amp;iecy;&amp;tcy;&amp;rcy;&amp;acy;&amp;dcy;&amp;softcy;, &amp;Kcy;&amp;acy;&amp;ncy;&amp;acy;&amp;kcy;&amp;icy;&amp;ncy;&amp;acy; &amp;Vcy;.&amp;Pcy;., &amp;Gcy;&amp;ocy;&amp;rcy;&amp;iecy;&amp;tscy;&amp;kcy;&amp;icy;&amp;jcy; &amp;Vcy;.&amp;Gcy;., 201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915275" y="5126038"/>
            <a:ext cx="944563" cy="137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5616575" cy="8048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 учебного  плана</a:t>
            </a:r>
            <a:endParaRPr lang="ru-RU" sz="3200" i="1" dirty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331913" y="1125538"/>
            <a:ext cx="7343775" cy="5181600"/>
          </a:xfrm>
        </p:spPr>
        <p:txBody>
          <a:bodyPr rtlCol="0" anchor="ctr"/>
          <a:lstStyle/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Русский язык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Математика                    </a:t>
            </a:r>
            <a:r>
              <a:rPr lang="ru-RU" sz="24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Финансовая</a:t>
            </a:r>
            <a:endParaRPr lang="ru-RU" sz="2800" b="1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Окружающий  мир        </a:t>
            </a:r>
            <a:r>
              <a:rPr lang="ru-RU" sz="24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грамотность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ИЗО 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Технология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Физическая культура </a:t>
            </a:r>
            <a:endParaRPr lang="ru-RU" sz="2800" b="1" kern="0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Литературное чтение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</a:t>
            </a:r>
          </a:p>
          <a:p>
            <a:pPr marL="0" indent="0" defTabSz="914400" eaLnBrk="1" hangingPunct="1">
              <a:spcBef>
                <a:spcPct val="20000"/>
              </a:spcBef>
              <a:buClrTx/>
              <a:buFont typeface="Times New Roman" panose="02020603050405020304" pitchFamily="18" charset="0"/>
              <a:buNone/>
              <a:defRPr/>
            </a:pPr>
            <a:endParaRPr lang="ru-RU" sz="3200" i="1" kern="0" dirty="0">
              <a:solidFill>
                <a:srgbClr val="FF0066"/>
              </a:solidFill>
            </a:endParaRPr>
          </a:p>
        </p:txBody>
      </p:sp>
      <p:pic>
        <p:nvPicPr>
          <p:cNvPr id="75779" name="Picture 35" descr="6a7199bc0f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3860800"/>
            <a:ext cx="24479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авая фигурная скобка 1"/>
          <p:cNvSpPr/>
          <p:nvPr/>
        </p:nvSpPr>
        <p:spPr>
          <a:xfrm>
            <a:off x="5003800" y="1916113"/>
            <a:ext cx="325438" cy="11525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852488" y="765175"/>
            <a:ext cx="7823200" cy="4713288"/>
          </a:xfrm>
          <a:prstGeom prst="rect">
            <a:avLst/>
          </a:prstGeom>
          <a:noFill/>
          <a:ln/>
        </p:spPr>
        <p:txBody>
          <a:bodyPr anchor="ctr"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i="1" dirty="0">
                <a:solidFill>
                  <a:srgbClr val="002060"/>
                </a:solidFill>
              </a:rPr>
              <a:t> </a:t>
            </a: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«Ступенчатый» режим обучения»</a:t>
            </a:r>
            <a:endParaRPr lang="ru-RU" altLang="ru-RU" sz="28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28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 полугодии уроки длятся - 35 минут,</a:t>
            </a:r>
            <a:endParaRPr lang="en-US" altLang="ru-RU" sz="28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втором  - 40 минут 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Безотметочная система оценивания знаний</a:t>
            </a:r>
          </a:p>
          <a:p>
            <a:pPr algn="just">
              <a:defRPr/>
            </a:pP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оправдано тем, что ребенок находится в самом начале учебного пути. К концу первого года обучения уже можно судить о той или иной степени успешности младшего школьника.                                                                </a:t>
            </a:r>
          </a:p>
          <a:p>
            <a:pPr algn="just">
              <a:defRPr/>
            </a:pP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 классе </a:t>
            </a:r>
            <a:r>
              <a:rPr lang="ru-RU" altLang="ru-RU" sz="2000" b="1" u="sng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упор</a:t>
            </a: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делается на приобретение навыков учебного труда.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Домашние задания в 1 классе не задаются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altLang="ru-RU" sz="3200" b="1" i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03350" y="260350"/>
            <a:ext cx="5616575" cy="804863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обучения</a:t>
            </a:r>
            <a:endParaRPr lang="ru-RU" sz="3200" i="1" dirty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359232" y="1561306"/>
            <a:ext cx="7343775" cy="3735387"/>
          </a:xfrm>
          <a:prstGeom prst="rect">
            <a:avLst/>
          </a:prstGeom>
          <a:noFill/>
          <a:ln/>
        </p:spPr>
        <p:txBody>
          <a:bodyPr anchor="ctr"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- </a:t>
            </a:r>
            <a:r>
              <a:rPr lang="ru-RU" sz="2400" b="1" dirty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программа «Разговоры о важном»</a:t>
            </a:r>
            <a:r>
              <a:rPr lang="ru-RU" sz="2400" dirty="0">
                <a:solidFill>
                  <a:srgbClr val="4B4BC1"/>
                </a:solidFill>
                <a:latin typeface="Times New Roman" pitchFamily="18" charset="0"/>
              </a:rPr>
              <a:t>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ru-RU" sz="2400" b="1" dirty="0">
              <a:solidFill>
                <a:srgbClr val="4B4BC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ru-RU" sz="2400" b="1" dirty="0">
              <a:solidFill>
                <a:srgbClr val="4B4BC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ru-RU" sz="2400" b="1" dirty="0">
              <a:solidFill>
                <a:srgbClr val="4B4BC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ru-RU" sz="2400" b="1" dirty="0">
              <a:solidFill>
                <a:srgbClr val="4B4BC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- профориентация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</a:t>
            </a: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Группа продлённого дня (ГПД)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Занятия в кружках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ru-RU" sz="3200" i="1" dirty="0">
              <a:solidFill>
                <a:srgbClr val="FF0066"/>
              </a:solidFill>
              <a:latin typeface="Century Gothic" pitchFamily="34" charset="0"/>
            </a:endParaRPr>
          </a:p>
        </p:txBody>
      </p:sp>
      <p:pic>
        <p:nvPicPr>
          <p:cNvPr id="1026" name="Picture 2" descr="b_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525914"/>
            <a:ext cx="3266911" cy="2271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917" y="260442"/>
            <a:ext cx="8609563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cap="all" dirty="0">
                <a:solidFill>
                  <a:srgbClr val="9A2F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  образовательная      общеразвивающая программа            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cap="all" dirty="0">
                <a:solidFill>
                  <a:srgbClr val="9A2F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будущего первоклассника</a:t>
            </a:r>
            <a:br>
              <a:rPr lang="ru-RU" sz="2400" b="1" kern="0" cap="all" dirty="0">
                <a:solidFill>
                  <a:srgbClr val="9A2F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kern="0" dirty="0">
              <a:solidFill>
                <a:srgbClr val="9A2F1A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700808"/>
            <a:ext cx="6264696" cy="366254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30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8000">
                  <a:solidFill>
                    <a:srgbClr val="A5644E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2E5369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Важно сформировать: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 интерес;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и привычку думать;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узнать что-то новое;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 общаться со сверстниками и взрослыми;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включаться в совместную игровую и общественно-полезную деятельность.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srgbClr val="1CACE3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9875" name="Рисунок 5" descr="C:\Users\ЗацаренскаяЕП\Desktop\c83d3362ff14ab194c51b6e140d1e8f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8184" y="1452420"/>
            <a:ext cx="2552700" cy="178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6" name="Прямоугольник 4"/>
          <p:cNvSpPr>
            <a:spLocks noChangeArrowheads="1"/>
          </p:cNvSpPr>
          <p:nvPr/>
        </p:nvSpPr>
        <p:spPr bwMode="auto">
          <a:xfrm>
            <a:off x="1042988" y="4652963"/>
            <a:ext cx="78501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ОБРАЩАЕМ  ВАШЕ  ВНИМАНИЕ</a:t>
            </a:r>
            <a:endParaRPr lang="ru-RU" sz="2400">
              <a:solidFill>
                <a:srgbClr val="EC1E0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Посещение детьми занятий по подготовке к школе </a:t>
            </a:r>
          </a:p>
          <a:p>
            <a:r>
              <a:rPr lang="ru-RU" sz="2400" b="1" i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не является </a:t>
            </a:r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основанием для преимущественного  приема в образовательную организацию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3" y="1124744"/>
            <a:ext cx="7920037" cy="5111874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  НАШЕЙ   ШКОЛЫ,   НА   КОТОРОМ   ВЫ  НАЙДЁТЕ   ВСЮ    ИНТЕРЕСУЮЩУЮ  ВАС ИНФОРМАЦИЮ :</a:t>
            </a:r>
            <a:b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https://ribinskaya-shkola.gosuslugi.ru/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dirty="0"/>
            </a:br>
            <a:br>
              <a:rPr lang="ru-RU" sz="2800" dirty="0"/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родителей и детей к электронному дневнику осуществляется по персональным логину и паролю на странице </a:t>
            </a:r>
            <a:b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https://mbouribinskaya.eljur.ru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0113" y="3573463"/>
            <a:ext cx="777557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sz="3600" b="1" kern="10" dirty="0">
              <a:solidFill>
                <a:srgbClr val="000066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52CC5CA-A126-4307-BDA0-99D13A774E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99"/>
          <a:stretch/>
        </p:blipFill>
        <p:spPr>
          <a:xfrm>
            <a:off x="323528" y="1340768"/>
            <a:ext cx="8640960" cy="53066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393F7A-04C1-4616-B1A5-A3102551B9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875" y="223838"/>
            <a:ext cx="72596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Нормативно-правовые документы</a:t>
            </a:r>
          </a:p>
        </p:txBody>
      </p:sp>
    </p:spTree>
    <p:extLst>
      <p:ext uri="{BB962C8B-B14F-4D97-AF65-F5344CB8AC3E}">
        <p14:creationId xmlns:p14="http://schemas.microsoft.com/office/powerpoint/2010/main" val="4028302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5" name="TextBox 2"/>
          <p:cNvSpPr txBox="1">
            <a:spLocks noChangeArrowheads="1"/>
          </p:cNvSpPr>
          <p:nvPr/>
        </p:nvSpPr>
        <p:spPr bwMode="auto">
          <a:xfrm>
            <a:off x="1158875" y="223838"/>
            <a:ext cx="72596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Способы подачи заявлений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56969A0-5A55-4FC4-914A-FB5DAC1A93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101"/>
          <a:stretch/>
        </p:blipFill>
        <p:spPr>
          <a:xfrm>
            <a:off x="467544" y="1340768"/>
            <a:ext cx="8496943" cy="54004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4C2D0FF-6283-48EC-A1E9-DC0F194550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3" r="5114"/>
          <a:stretch/>
        </p:blipFill>
        <p:spPr>
          <a:xfrm>
            <a:off x="323527" y="1268760"/>
            <a:ext cx="8534069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81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0A3F731-44C9-4759-ACA7-54ABEC8DD9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0" r="2068"/>
          <a:stretch/>
        </p:blipFill>
        <p:spPr>
          <a:xfrm>
            <a:off x="395536" y="1268760"/>
            <a:ext cx="8749898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035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84A76A-7EC0-4926-9053-2FD6E7EF8C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0" r="6167"/>
          <a:stretch/>
        </p:blipFill>
        <p:spPr>
          <a:xfrm>
            <a:off x="683568" y="1268760"/>
            <a:ext cx="841175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221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>
          <a:xfrm>
            <a:off x="1115045" y="188640"/>
            <a:ext cx="8137475" cy="95885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Нормативно-правовые документы для преимущественного права зачислении в 1 класс</a:t>
            </a:r>
            <a:b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0" name="Объект 2"/>
          <p:cNvSpPr>
            <a:spLocks noGrp="1"/>
          </p:cNvSpPr>
          <p:nvPr>
            <p:ph idx="1"/>
          </p:nvPr>
        </p:nvSpPr>
        <p:spPr>
          <a:xfrm>
            <a:off x="900113" y="1196975"/>
            <a:ext cx="8208962" cy="4464050"/>
          </a:xfrm>
        </p:spPr>
        <p:txBody>
          <a:bodyPr/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Дети военнослужащих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(Федеральный закон от 27.05.1998 № 76-ФЗ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«О статусе военнослужащих» ст. 19 п. 6)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Дети сотрудников полиции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(Федеральный закон от 07.02.2011 № 3-ФЗ «О полиции» ст. 46 п. 6)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Дети сотрудников некоторых органов исполнительной власти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отдельных законодательные акты РФ» ст. 3 п. 14)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Полнородные и неполнородные брат и (или) сестра, которые обучаются в данной общеобразовательной организации (ФЗ от 02.07.2021 №310-ФЗ «О внесении изменений в ст.54 Семейного кодекса РФ и ст.36и 67 ФЗ «Об образовании в РФ»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Дети, родитель которых занимает штатную должность в данной общеобразовательной организации 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7456" y="516391"/>
            <a:ext cx="5541999" cy="752369"/>
          </a:xfrm>
        </p:spPr>
        <p:txBody>
          <a:bodyPr/>
          <a:lstStyle/>
          <a:p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Обновлённые стандарты ФГОС</a:t>
            </a:r>
            <a:br>
              <a:rPr lang="ru-RU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377065"/>
            <a:ext cx="842493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MT"/>
              </a:rPr>
              <a:t>•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сентября 2022 года в каждой школе РФ начали действовать</a:t>
            </a:r>
          </a:p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обновленные ФГОС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 обновлённых ФГОС сформулированы максимально конкретные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предметам всей школьной программы соответствующего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уровня, позволяющие ответить на вопросы: </a:t>
            </a:r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конкретно школьник</a:t>
            </a:r>
          </a:p>
          <a:p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знать, чем овладеет и что освоит.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Расширена вариативность выбора. Наряду с привычными механизмами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вариативности у школы появляется </a:t>
            </a:r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разрабатывать и</a:t>
            </a:r>
          </a:p>
          <a:p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 программы углубленного изучения отдельных</a:t>
            </a:r>
          </a:p>
          <a:p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G:\logo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545" y="260649"/>
            <a:ext cx="201622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s://otradnyj-sosh.rnd.eduru.ru/media/2022/05/20/1297936377/img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9" y="4437112"/>
            <a:ext cx="3816424" cy="2394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477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2291541"/>
            <a:ext cx="3384376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spc="-100" dirty="0">
                <a:ln w="3200">
                  <a:solidFill>
                    <a:srgbClr val="EEECE1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+mn-cs"/>
              </a:rPr>
              <a:t>Цель   программы: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2988" y="2770188"/>
            <a:ext cx="7921625" cy="12747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3050" indent="-273050" fontAlgn="auto">
              <a:spcBef>
                <a:spcPct val="20000"/>
              </a:spcBef>
              <a:spcAft>
                <a:spcPts val="0"/>
              </a:spcAft>
              <a:buClr>
                <a:srgbClr val="4F81BD"/>
              </a:buClr>
              <a:buSzPct val="100000"/>
              <a:defRPr/>
            </a:pPr>
            <a:r>
              <a:rPr lang="ru-RU" altLang="ru-RU" sz="2400" b="1" dirty="0">
                <a:solidFill>
                  <a:srgbClr val="1F497D"/>
                </a:solidFill>
                <a:latin typeface="Candara" pitchFamily="34" charset="0"/>
                <a:cs typeface="+mn-cs"/>
              </a:rPr>
              <a:t>	</a:t>
            </a:r>
            <a:r>
              <a:rPr lang="ru-RU" altLang="ru-RU" sz="24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гуманного, творческого, социально-активного человека</a:t>
            </a:r>
          </a:p>
          <a:p>
            <a:pPr marL="273050" indent="-273050" fontAlgn="auto">
              <a:spcBef>
                <a:spcPct val="20000"/>
              </a:spcBef>
              <a:spcAft>
                <a:spcPts val="0"/>
              </a:spcAft>
              <a:buClr>
                <a:srgbClr val="4F81BD"/>
              </a:buClr>
              <a:buSzPct val="100000"/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программы:</a:t>
            </a:r>
          </a:p>
        </p:txBody>
      </p:sp>
      <p:sp>
        <p:nvSpPr>
          <p:cNvPr id="73731" name="Прямоугольник 4"/>
          <p:cNvSpPr>
            <a:spLocks noChangeArrowheads="1"/>
          </p:cNvSpPr>
          <p:nvPr/>
        </p:nvSpPr>
        <p:spPr bwMode="auto">
          <a:xfrm>
            <a:off x="1116013" y="4044950"/>
            <a:ext cx="78486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Формирование у детей: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познавательной активности;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творческих способностей;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умения планировать учебную работу;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умения пользоваться различными справочными материалами;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способности к самооценке и самоконтролю.</a:t>
            </a:r>
          </a:p>
        </p:txBody>
      </p:sp>
      <p:sp>
        <p:nvSpPr>
          <p:cNvPr id="73732" name="Прямоугольник 5"/>
          <p:cNvSpPr>
            <a:spLocks noChangeArrowheads="1"/>
          </p:cNvSpPr>
          <p:nvPr/>
        </p:nvSpPr>
        <p:spPr bwMode="auto">
          <a:xfrm>
            <a:off x="1979613" y="390525"/>
            <a:ext cx="56880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</a:pPr>
            <a:r>
              <a:rPr lang="ru-RU" alt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 «Школа России»</a:t>
            </a:r>
            <a:endParaRPr lang="en-US" altLang="ru-RU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3" name="Рисунок 7" descr="https://prezentacii.org/upload/cloud/18/09/72477/images/screen1.jpg"/>
          <p:cNvPicPr>
            <a:picLocks noChangeAspect="1" noChangeArrowheads="1"/>
          </p:cNvPicPr>
          <p:nvPr/>
        </p:nvPicPr>
        <p:blipFill>
          <a:blip r:embed="rId3"/>
          <a:srcRect l="11546" t="45969" r="13557" b="23018"/>
          <a:stretch>
            <a:fillRect/>
          </a:stretch>
        </p:blipFill>
        <p:spPr bwMode="auto">
          <a:xfrm>
            <a:off x="2484438" y="1268413"/>
            <a:ext cx="4319587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2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599</Words>
  <Application>Microsoft Office PowerPoint</Application>
  <PresentationFormat>Экран (4:3)</PresentationFormat>
  <Paragraphs>98</Paragraphs>
  <Slides>15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ArialMT</vt:lpstr>
      <vt:lpstr>Calibri</vt:lpstr>
      <vt:lpstr>Candara</vt:lpstr>
      <vt:lpstr>Century Gothic</vt:lpstr>
      <vt:lpstr>Times New Roman</vt:lpstr>
      <vt:lpstr>Wingdings</vt:lpstr>
      <vt:lpstr>Wingdings 3</vt:lpstr>
      <vt:lpstr>Легкий дым</vt:lpstr>
      <vt:lpstr>2_Легкий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Нормативно-правовые документы для преимущественного права зачислении в 1 класс </vt:lpstr>
      <vt:lpstr>Обновлённые стандарты ФГОС </vt:lpstr>
      <vt:lpstr>Презентация PowerPoint</vt:lpstr>
      <vt:lpstr>Презентация PowerPoint</vt:lpstr>
      <vt:lpstr>Предметы  учебного  плана</vt:lpstr>
      <vt:lpstr>Презентация PowerPoint</vt:lpstr>
      <vt:lpstr>Презентация PowerPoint</vt:lpstr>
      <vt:lpstr>Презентация PowerPoint</vt:lpstr>
      <vt:lpstr>САЙТ   НАШЕЙ   ШКОЛЫ,   НА   КОТОРОМ   ВЫ  НАЙДЁТЕ   ВСЮ    ИНТЕРЕСУЮЩУЮ  ВАС ИНФОРМАЦИЮ : https://ribinskaya-shkola.gosuslugi.ru/    Доступ родителей и детей к электронному дневнику осуществляется по персональным логину и паролю на странице  https://mbouribinskaya.eljur.ru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2024-02-11T18:41:29Z</dcterms:created>
  <dcterms:modified xsi:type="dcterms:W3CDTF">2025-04-28T08:24:28Z</dcterms:modified>
</cp:coreProperties>
</file>